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D8E5C-162A-4091-9D54-AAC08C0CC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45340C-C07A-475F-A827-01229B085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7C8C6-E06F-471B-B926-C737AAED2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5ED9B-2328-4EAF-B751-22FE01B35B5A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65EB1-042C-4DC8-9B91-E889DAF17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747FD-6199-461E-B6E4-7CD97263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70DB-5AB6-4756-9AC4-2CEC501A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1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451A-3D3A-46F0-B8BB-B44F5C5FC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3FBE5-B2A7-4CF4-9A26-F4DAE25D6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4818A-58E4-4FA8-8DEC-5990F45D5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5ED9B-2328-4EAF-B751-22FE01B35B5A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212EE-E7A5-420C-938B-691A626D8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3693C-EB9D-47A0-99B5-84B0E96AD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70DB-5AB6-4756-9AC4-2CEC501A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2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24C1D-A81F-4F1F-A48B-D98F249551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314E5-7433-4919-9290-B470E3204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32D43-B681-4A12-9DD2-E07675983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5ED9B-2328-4EAF-B751-22FE01B35B5A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98A50-C64D-491F-9B49-6DDEDBFDF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34D0F-C736-4D9A-9F89-46CF99A3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70DB-5AB6-4756-9AC4-2CEC501A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E37F3-8762-4759-928F-A593C91E4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B8342-A02D-4ABA-ABD2-B565B255F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DD776-A4E7-44FA-91F6-194635E1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5ED9B-2328-4EAF-B751-22FE01B35B5A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93720-EE4A-425C-A560-CEC94CF37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97593-6C57-4B96-A9E9-454B11EB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70DB-5AB6-4756-9AC4-2CEC501A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8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9B1DE-7C85-4FE5-B5F5-47BB2B5C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D821A1-8FF0-4A05-A178-C77A1EE53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1D9AE-313F-410C-AEF1-09F253BF2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5ED9B-2328-4EAF-B751-22FE01B35B5A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5613B-D549-4D71-94E9-6C7720EBD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4F124-2E46-4759-9D67-54FA4E3AF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70DB-5AB6-4756-9AC4-2CEC501A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31BEA-EC36-472D-A034-B40E3E11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BEA08-A708-432C-B104-2937E761FD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674D6B-78A3-4529-88FE-0CAE87D52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1ABE89-A165-4CCE-8DCA-7E3C2367B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5ED9B-2328-4EAF-B751-22FE01B35B5A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FC890-CE96-4652-959D-633728388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03E5E8-BE76-4D8F-ADF3-005BEE282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70DB-5AB6-4756-9AC4-2CEC501A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3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02817-821C-48B8-A364-9CCC57D09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9ACDB-9574-4ECD-B2FC-96302D2A8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5CDEF5-4744-41BE-804B-611DD75A8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F0F002-E976-4582-8910-48CC1B4684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6F41D-6B37-48AD-A340-BD0B859010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1FC18F-3562-41B3-ACC2-A5947CB54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5ED9B-2328-4EAF-B751-22FE01B35B5A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162F51-C219-4E4B-9531-8A3AB7E55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9BAA61-DDCE-4192-92F6-824E2C69D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70DB-5AB6-4756-9AC4-2CEC501A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2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A3F6B-D2BE-433A-A4BB-180E99BFB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B34E7A-A38B-4CE5-9B34-9A459E259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5ED9B-2328-4EAF-B751-22FE01B35B5A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89CB2C-D908-44E4-B350-FBAE106E1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2F10D6-A2BD-443B-AA5F-7EBD35CF5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70DB-5AB6-4756-9AC4-2CEC501A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17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1E86B1-FE43-4D58-A1B9-87FCA20EA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5ED9B-2328-4EAF-B751-22FE01B35B5A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4BFBB-CDC6-4B95-88AE-D219830F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B5607F-813D-4553-B316-915D63C0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70DB-5AB6-4756-9AC4-2CEC501A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4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35586-B529-423B-BE1E-95BC480C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BBBF2-713A-42C8-82C9-4459D96BF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101615-BDC6-4E89-AD39-5435272C8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5A97E0-44AB-45B5-8425-990375F26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5ED9B-2328-4EAF-B751-22FE01B35B5A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86D47-ACBF-436A-B254-21E58B56A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AA31B-7D75-4C12-A39F-DA132B73A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70DB-5AB6-4756-9AC4-2CEC501A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21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A3FB2-2D5E-4FE4-9CF9-851CF873D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2E76D5-2CEE-445C-BD75-855FA6AAAE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18F347-8FE8-4EAC-A4F1-7BA2D35FF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498247-0117-40BF-9368-3BBE23E4D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5ED9B-2328-4EAF-B751-22FE01B35B5A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BD2379-1C57-41EE-A269-3D60CFAD9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CEBAB6-2578-41C2-91E3-9EB84EE55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70DB-5AB6-4756-9AC4-2CEC501A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8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82840C-D2F7-485A-9E0A-5FDC17FB6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046C17-EE6F-44F0-A441-81A4F5671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88032-6EB9-4A4A-883B-FAC3270B2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5ED9B-2328-4EAF-B751-22FE01B35B5A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F064F-6A8C-4347-BFF9-D8D434B7EF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C0484-C0BA-415E-A223-94BA683C27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370DB-5AB6-4756-9AC4-2CEC501AA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1DE2D-7B25-4479-B255-DCDE8D3A32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b="0" i="0" u="none" strike="noStrike" baseline="0" dirty="0">
                <a:latin typeface="CIDFont+F2"/>
              </a:rPr>
              <a:t>Effects of the COVID-19 pandemic on breast cancer patient pathways: A quasi-experimental analysis</a:t>
            </a:r>
            <a:r>
              <a:rPr lang="hu-HU" sz="2800" b="0" i="0" u="none" strike="noStrike" baseline="0" dirty="0">
                <a:latin typeface="CIDFont+F2"/>
              </a:rPr>
              <a:t> </a:t>
            </a:r>
            <a:r>
              <a:rPr lang="en-US" sz="2800" b="0" i="0" u="none" strike="noStrike" baseline="0" dirty="0">
                <a:latin typeface="CIDFont+F2"/>
              </a:rPr>
              <a:t>of screening disruptions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99F9CB-6706-44D5-85C5-EF882E8AE9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dirty="0"/>
              <a:t>Diszkutáns: Bíró Anikó</a:t>
            </a:r>
          </a:p>
          <a:p>
            <a:r>
              <a:rPr lang="hu-HU" dirty="0"/>
              <a:t>Szirák,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1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A8989-0BF9-473A-8F06-7D97515C2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9443"/>
            <a:ext cx="10515600" cy="4997520"/>
          </a:xfrm>
        </p:spPr>
        <p:txBody>
          <a:bodyPr/>
          <a:lstStyle/>
          <a:p>
            <a:r>
              <a:rPr lang="hu-HU" dirty="0"/>
              <a:t>Magyarországon az első tanulmány, ami a lezárások hatását dokumentálja a szűrővizsgálatokra és daganatos begegeken végzett beavatkozásokra</a:t>
            </a:r>
          </a:p>
          <a:p>
            <a:endParaRPr lang="hu-HU" dirty="0"/>
          </a:p>
          <a:p>
            <a:r>
              <a:rPr lang="hu-HU" dirty="0"/>
              <a:t>Gondos empirikus vizsgálat</a:t>
            </a:r>
          </a:p>
          <a:p>
            <a:endParaRPr lang="hu-HU" dirty="0"/>
          </a:p>
          <a:p>
            <a:r>
              <a:rPr lang="hu-HU" dirty="0"/>
              <a:t>Közpolitikai jelentőség vitathatatlan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63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24591-1F5F-405D-8FC5-DC33422FD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Észrevételek, kérdések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FC1B4-3F18-4768-BC39-68E25A19B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u-HU" dirty="0"/>
              <a:t>Cím biztos, hogy jó így?</a:t>
            </a:r>
          </a:p>
          <a:p>
            <a:pPr marL="457200" lvl="1" indent="0">
              <a:buNone/>
            </a:pPr>
            <a:r>
              <a:rPr lang="hu-HU" dirty="0"/>
              <a:t>„patient pathways” – de nincsen egyéni adat!</a:t>
            </a:r>
          </a:p>
          <a:p>
            <a:pPr marL="457200" lvl="1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2. Absztrakt, </a:t>
            </a:r>
            <a:r>
              <a:rPr lang="en-US" dirty="0">
                <a:effectLst/>
                <a:ea typeface="Calibri" panose="020F0502020204030204" pitchFamily="34" charset="0"/>
                <a:cs typeface="CIDFont+F1"/>
              </a:rPr>
              <a:t>“Based on our results we suggest that health care decision makers need to make further efforts to motivate the target population to catch up on missed screenings.” </a:t>
            </a:r>
            <a:endParaRPr lang="hu-HU" dirty="0">
              <a:ea typeface="Calibri" panose="020F0502020204030204" pitchFamily="34" charset="0"/>
              <a:cs typeface="CIDFont+F1"/>
            </a:endParaRPr>
          </a:p>
          <a:p>
            <a:pPr lvl="1"/>
            <a:r>
              <a:rPr lang="en-US" dirty="0" err="1">
                <a:effectLst/>
                <a:ea typeface="Calibri" panose="020F0502020204030204" pitchFamily="34" charset="0"/>
                <a:cs typeface="CIDFont+F1"/>
              </a:rPr>
              <a:t>Azt</a:t>
            </a:r>
            <a:r>
              <a:rPr lang="en-US" dirty="0">
                <a:effectLst/>
                <a:ea typeface="Calibri" panose="020F0502020204030204" pitchFamily="34" charset="0"/>
                <a:cs typeface="CIDFont+F1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  <a:cs typeface="CIDFont+F1"/>
              </a:rPr>
              <a:t>feltételezitek</a:t>
            </a:r>
            <a:r>
              <a:rPr lang="en-US" dirty="0">
                <a:effectLst/>
                <a:ea typeface="Calibri" panose="020F0502020204030204" pitchFamily="34" charset="0"/>
                <a:cs typeface="CIDFont+F1"/>
              </a:rPr>
              <a:t>, </a:t>
            </a:r>
            <a:r>
              <a:rPr lang="en-US" dirty="0" err="1">
                <a:effectLst/>
                <a:ea typeface="Calibri" panose="020F0502020204030204" pitchFamily="34" charset="0"/>
                <a:cs typeface="CIDFont+F1"/>
              </a:rPr>
              <a:t>hogy</a:t>
            </a:r>
            <a:r>
              <a:rPr lang="en-US" dirty="0">
                <a:effectLst/>
                <a:ea typeface="Calibri" panose="020F0502020204030204" pitchFamily="34" charset="0"/>
                <a:cs typeface="CIDFont+F1"/>
              </a:rPr>
              <a:t> a </a:t>
            </a:r>
            <a:r>
              <a:rPr lang="en-US" dirty="0" err="1">
                <a:effectLst/>
                <a:ea typeface="Calibri" panose="020F0502020204030204" pitchFamily="34" charset="0"/>
                <a:cs typeface="CIDFont+F1"/>
              </a:rPr>
              <a:t>keresleti</a:t>
            </a:r>
            <a:r>
              <a:rPr lang="en-US" dirty="0">
                <a:effectLst/>
                <a:ea typeface="Calibri" panose="020F0502020204030204" pitchFamily="34" charset="0"/>
                <a:cs typeface="CIDFont+F1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  <a:cs typeface="CIDFont+F1"/>
              </a:rPr>
              <a:t>oldalon</a:t>
            </a:r>
            <a:r>
              <a:rPr lang="en-US" dirty="0">
                <a:effectLst/>
                <a:ea typeface="Calibri" panose="020F0502020204030204" pitchFamily="34" charset="0"/>
                <a:cs typeface="CIDFont+F1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  <a:cs typeface="CIDFont+F1"/>
              </a:rPr>
              <a:t>múlik</a:t>
            </a:r>
            <a:r>
              <a:rPr lang="en-US" dirty="0">
                <a:effectLst/>
                <a:ea typeface="Calibri" panose="020F0502020204030204" pitchFamily="34" charset="0"/>
                <a:cs typeface="CIDFont+F1"/>
              </a:rPr>
              <a:t> a </a:t>
            </a:r>
            <a:r>
              <a:rPr lang="en-US" dirty="0" err="1">
                <a:effectLst/>
                <a:ea typeface="Calibri" panose="020F0502020204030204" pitchFamily="34" charset="0"/>
                <a:cs typeface="CIDFont+F1"/>
              </a:rPr>
              <a:t>dolog</a:t>
            </a:r>
            <a:endParaRPr lang="hu-HU" dirty="0">
              <a:effectLst/>
              <a:ea typeface="Calibri" panose="020F0502020204030204" pitchFamily="34" charset="0"/>
              <a:cs typeface="CIDFont+F1"/>
            </a:endParaRPr>
          </a:p>
          <a:p>
            <a:pPr lvl="1"/>
            <a:r>
              <a:rPr lang="hu-HU" dirty="0">
                <a:ea typeface="Calibri" panose="020F0502020204030204" pitchFamily="34" charset="0"/>
                <a:cs typeface="Arial" panose="020B0604020202020204" pitchFamily="34" charset="0"/>
              </a:rPr>
              <a:t>Következtetések részben óvatosabban fogalmaztok</a:t>
            </a:r>
          </a:p>
          <a:p>
            <a:pPr lvl="1"/>
            <a:r>
              <a:rPr lang="hu-HU" dirty="0">
                <a:ea typeface="Calibri" panose="020F0502020204030204" pitchFamily="34" charset="0"/>
                <a:cs typeface="Arial" panose="020B0604020202020204" pitchFamily="34" charset="0"/>
              </a:rPr>
              <a:t>Ide vonatkozóan nem lehet valmit megtudni kérdőíves adatokból? (pl. SHARE, bár ott pont szűrésekre kifejezetten nem kérdeznek rá)</a:t>
            </a:r>
            <a:endParaRPr lang="en-US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20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24591-1F5F-405D-8FC5-DC33422FD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Észrevételek, kérdések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FC1B4-3F18-4768-BC39-68E25A19B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hu-HU" dirty="0"/>
              <a:t>3. Mit adtok az irodalomhoz? Hogy fogjátok meggyőzni a szerkesztőt / bírálókat, hogy nemzetközi olvasóknak érdekes Magyarország példája?</a:t>
            </a:r>
          </a:p>
          <a:p>
            <a:pPr lvl="1">
              <a:lnSpc>
                <a:spcPct val="107000"/>
              </a:lnSpc>
            </a:pPr>
            <a:r>
              <a:rPr lang="hu-HU" dirty="0"/>
              <a:t>Halálozási adatokat mégiscsak meg lehetne nézni (megmutatni, hogy még nem látszik hatás?)</a:t>
            </a:r>
          </a:p>
          <a:p>
            <a:pPr lvl="1">
              <a:lnSpc>
                <a:spcPct val="107000"/>
              </a:lnSpc>
            </a:pPr>
            <a:r>
              <a:rPr lang="hu-HU" dirty="0"/>
              <a:t>Irodalom alapján mekkora többlethalálozás várható?</a:t>
            </a:r>
          </a:p>
          <a:p>
            <a:pPr lvl="1">
              <a:lnSpc>
                <a:spcPct val="107000"/>
              </a:lnSpc>
            </a:pPr>
            <a:r>
              <a:rPr lang="hu-HU" dirty="0"/>
              <a:t>Heterogenitást jobban kiaknázni</a:t>
            </a:r>
          </a:p>
          <a:p>
            <a:pPr lvl="2">
              <a:lnSpc>
                <a:spcPct val="107000"/>
              </a:lnSpc>
            </a:pPr>
            <a:r>
              <a:rPr lang="hu-HU" dirty="0"/>
              <a:t>Miért a jövedelem a vizsgált heterogenitás?</a:t>
            </a:r>
          </a:p>
          <a:p>
            <a:pPr lvl="2">
              <a:lnSpc>
                <a:spcPct val="107000"/>
              </a:lnSpc>
            </a:pPr>
            <a:r>
              <a:rPr lang="hu-HU" dirty="0"/>
              <a:t>Egyéb dimenziók? Pl. „normál” időkben mellrák miatti halálozási ráta? Egyéb eü ellátások igénybevételének a visszaesése? (Ez talán mondhatna valamit a mechanizmusról is.)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096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223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CIDFont+F2</vt:lpstr>
      <vt:lpstr>Office Theme</vt:lpstr>
      <vt:lpstr>Effects of the COVID-19 pandemic on breast cancer patient pathways: A quasi-experimental analysis of screening disruptions</vt:lpstr>
      <vt:lpstr>PowerPoint Presentation</vt:lpstr>
      <vt:lpstr>Észrevételek, kérdések</vt:lpstr>
      <vt:lpstr>Észrevételek, kérdések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Effects of the COVID-19 pandemic on breast cancer patient pathways: A quasi-experimental analysis of screening disruptions</dc:title>
  <dc:creator>Aniko Biro</dc:creator>
  <cp:lastModifiedBy>Aniko Biro</cp:lastModifiedBy>
  <cp:revision>2</cp:revision>
  <dcterms:created xsi:type="dcterms:W3CDTF">2021-10-31T12:56:06Z</dcterms:created>
  <dcterms:modified xsi:type="dcterms:W3CDTF">2021-10-31T13:19:18Z</dcterms:modified>
</cp:coreProperties>
</file>